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1" r:id="rId1"/>
    <p:sldMasterId id="2147483762" r:id="rId2"/>
  </p:sldMasterIdLst>
  <p:notesMasterIdLst>
    <p:notesMasterId r:id="rId34"/>
  </p:notesMasterIdLst>
  <p:sldIdLst>
    <p:sldId id="256" r:id="rId3"/>
    <p:sldId id="269" r:id="rId4"/>
    <p:sldId id="286" r:id="rId5"/>
    <p:sldId id="287" r:id="rId6"/>
    <p:sldId id="354" r:id="rId7"/>
    <p:sldId id="285" r:id="rId8"/>
    <p:sldId id="307" r:id="rId9"/>
    <p:sldId id="308" r:id="rId10"/>
    <p:sldId id="257" r:id="rId11"/>
    <p:sldId id="258" r:id="rId12"/>
    <p:sldId id="327" r:id="rId13"/>
    <p:sldId id="328" r:id="rId14"/>
    <p:sldId id="355" r:id="rId15"/>
    <p:sldId id="330" r:id="rId16"/>
    <p:sldId id="329" r:id="rId17"/>
    <p:sldId id="331" r:id="rId18"/>
    <p:sldId id="332" r:id="rId19"/>
    <p:sldId id="333" r:id="rId20"/>
    <p:sldId id="356" r:id="rId21"/>
    <p:sldId id="334" r:id="rId22"/>
    <p:sldId id="335" r:id="rId23"/>
    <p:sldId id="338" r:id="rId24"/>
    <p:sldId id="336" r:id="rId25"/>
    <p:sldId id="326" r:id="rId26"/>
    <p:sldId id="358" r:id="rId27"/>
    <p:sldId id="359" r:id="rId28"/>
    <p:sldId id="341" r:id="rId29"/>
    <p:sldId id="340" r:id="rId30"/>
    <p:sldId id="360" r:id="rId31"/>
    <p:sldId id="361" r:id="rId32"/>
    <p:sldId id="362" r:id="rId33"/>
  </p:sldIdLst>
  <p:sldSz cx="9144000" cy="5143500" type="screen16x9"/>
  <p:notesSz cx="6858000" cy="9144000"/>
  <p:embeddedFontLst>
    <p:embeddedFont>
      <p:font typeface="Amatic SC" pitchFamily="2" charset="-79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Light" panose="02000000000000000000" pitchFamily="2" charset="0"/>
      <p:regular r:id="rId45"/>
      <p:bold r:id="rId46"/>
      <p:italic r:id="rId47"/>
      <p:boldItalic r:id="rId48"/>
    </p:embeddedFont>
    <p:embeddedFont>
      <p:font typeface="Roboto Medium" panose="02000000000000000000" pitchFamily="2" charset="0"/>
      <p:regular r:id="rId49"/>
      <p:bold r:id="rId50"/>
      <p:italic r:id="rId51"/>
      <p:boldItalic r:id="rId52"/>
    </p:embeddedFont>
    <p:embeddedFont>
      <p:font typeface="Roboto Thin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779ABE-64AA-4739-9844-CF8E14EA9769}">
  <a:tblStyle styleId="{56779ABE-64AA-4739-9844-CF8E14EA97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/>
    <p:restoredTop sz="94655"/>
  </p:normalViewPr>
  <p:slideViewPr>
    <p:cSldViewPr snapToGrid="0">
      <p:cViewPr varScale="1">
        <p:scale>
          <a:sx n="125" d="100"/>
          <a:sy n="125" d="100"/>
        </p:scale>
        <p:origin x="1248" y="168"/>
      </p:cViewPr>
      <p:guideLst>
        <p:guide orient="horz" pos="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4069e4b74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4" name="Google Shape;2034;g4069e4b74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g4069e4b74a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6469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43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556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4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97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99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389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89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62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4069e4b74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2" name="Google Shape;2042;g4069e4b74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g4069e4b74a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4449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54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balancecareers.com/what-is-the-star-interview-response-technique-2061629" TargetMode="Externa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is-the-difference-between-algorithm-and-programming" TargetMode="Externa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5.1</a:t>
            </a:r>
            <a:endParaRPr/>
          </a:p>
        </p:txBody>
      </p:sp>
      <p:sp>
        <p:nvSpPr>
          <p:cNvPr id="2038" name="Google Shape;2038;p1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Interview Questions</a:t>
            </a:r>
            <a:br>
              <a:rPr lang="en" dirty="0"/>
            </a:br>
            <a:r>
              <a:rPr lang="en" dirty="0"/>
              <a:t>Visualization, </a:t>
            </a:r>
            <a:r>
              <a:rPr lang="en" dirty="0" err="1"/>
              <a:t>PsuedoCode</a:t>
            </a:r>
            <a:br>
              <a:rPr lang="en" dirty="0"/>
            </a:br>
            <a:r>
              <a:rPr lang="en" dirty="0"/>
              <a:t>&amp; Problem Solving</a:t>
            </a:r>
            <a:endParaRPr dirty="0"/>
          </a:p>
        </p:txBody>
      </p:sp>
      <p:sp>
        <p:nvSpPr>
          <p:cNvPr id="2039" name="Google Shape;2039;p1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Walmart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Walmart Visualization (6:40 – 6:50, 10mins)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Partner up into groups of two </a:t>
            </a:r>
          </a:p>
          <a:p>
            <a:endParaRPr lang="en-US" dirty="0"/>
          </a:p>
          <a:p>
            <a:r>
              <a:rPr lang="en-US" sz="1800" b="1" i="1" dirty="0"/>
              <a:t>What's the highest selling product in Walmart?</a:t>
            </a:r>
          </a:p>
          <a:p>
            <a:endParaRPr lang="en-US" sz="1800" b="1" i="1" dirty="0"/>
          </a:p>
          <a:p>
            <a:r>
              <a:rPr lang="en-US" dirty="0"/>
              <a:t>You can’t just come up with a random item and consider that response acceptable. </a:t>
            </a:r>
          </a:p>
          <a:p>
            <a:r>
              <a:rPr lang="en-US" dirty="0"/>
              <a:t>You’ll likely be flat-out wrong </a:t>
            </a:r>
          </a:p>
          <a:p>
            <a:pPr lvl="1"/>
            <a:r>
              <a:rPr lang="en-US" dirty="0"/>
              <a:t>-- Walmart has sold millions of items over the past 50 years.</a:t>
            </a:r>
          </a:p>
          <a:p>
            <a:r>
              <a:rPr lang="en-US" dirty="0"/>
              <a:t>No Googling, either!</a:t>
            </a:r>
          </a:p>
          <a:p>
            <a:r>
              <a:rPr lang="en-US" dirty="0"/>
              <a:t>Instead, you should imagine that your life depended on giving an adequate response.</a:t>
            </a:r>
          </a:p>
          <a:p>
            <a:r>
              <a:rPr lang="en-US" dirty="0"/>
              <a:t>TIP: </a:t>
            </a:r>
          </a:p>
          <a:p>
            <a:pPr lvl="1"/>
            <a:r>
              <a:rPr lang="en-US" dirty="0"/>
              <a:t>Visualize yourself walking past those sliding doors and into this store. </a:t>
            </a:r>
          </a:p>
          <a:p>
            <a:pPr lvl="1"/>
            <a:r>
              <a:rPr lang="en-US" dirty="0"/>
              <a:t>If you were making your weekly trip to Walmart, </a:t>
            </a:r>
          </a:p>
          <a:p>
            <a:pPr lvl="1"/>
            <a:r>
              <a:rPr lang="en-US" dirty="0"/>
              <a:t>which item near the entrance would you gravitate toward? </a:t>
            </a:r>
          </a:p>
          <a:p>
            <a:pPr lvl="1"/>
            <a:r>
              <a:rPr lang="en-US" dirty="0"/>
              <a:t>If it helps, the produce section is the first you'll see when walking into most </a:t>
            </a:r>
            <a:r>
              <a:rPr lang="en-US" dirty="0" err="1"/>
              <a:t>Walmarts</a:t>
            </a:r>
            <a:r>
              <a:rPr lang="en-US" dirty="0"/>
              <a:t>."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23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Walmart Review (6:50 – 7:00, 10mins)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How did each group come up with their solutions. </a:t>
            </a:r>
          </a:p>
          <a:p>
            <a:r>
              <a:rPr lang="en-US" dirty="0"/>
              <a:t>How did visualization help you decide?</a:t>
            </a:r>
          </a:p>
          <a:p>
            <a:r>
              <a:rPr lang="en-US" dirty="0"/>
              <a:t>Again, visualize yourself going into Walmart</a:t>
            </a:r>
          </a:p>
          <a:p>
            <a:r>
              <a:rPr lang="en-US" dirty="0"/>
              <a:t>You see the produce section first and then you wonder: </a:t>
            </a:r>
          </a:p>
          <a:p>
            <a:pPr lvl="1"/>
            <a:r>
              <a:rPr lang="en-US" dirty="0"/>
              <a:t>what's the cheapest thing in the produce section? What's the easiest thing to eat?"</a:t>
            </a:r>
          </a:p>
          <a:p>
            <a:r>
              <a:rPr lang="en-US" dirty="0"/>
              <a:t>This is the thought process your interviewee will likely care most about. </a:t>
            </a:r>
          </a:p>
          <a:p>
            <a:pPr lvl="1"/>
            <a:r>
              <a:rPr lang="en-US" dirty="0"/>
              <a:t>Even if you didn't answer ’****,' it’s more important that you </a:t>
            </a:r>
            <a:r>
              <a:rPr lang="en-US" b="1" dirty="0"/>
              <a:t>**visualized**</a:t>
            </a:r>
            <a:r>
              <a:rPr lang="en-US" dirty="0"/>
              <a:t> the problem </a:t>
            </a:r>
          </a:p>
          <a:p>
            <a:pPr lvl="1"/>
            <a:r>
              <a:rPr lang="en-US" dirty="0"/>
              <a:t>and responded with something close or at least informed.</a:t>
            </a:r>
          </a:p>
          <a:p>
            <a:r>
              <a:rPr lang="en-US" dirty="0"/>
              <a:t>Job candidates in all fields often encounter so-called </a:t>
            </a:r>
            <a:r>
              <a:rPr lang="en-US" b="1" dirty="0"/>
              <a:t>**conceptual problems**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questions that offer no certain means to find answers. </a:t>
            </a:r>
          </a:p>
          <a:p>
            <a:pPr lvl="1"/>
            <a:r>
              <a:rPr lang="en-US" dirty="0"/>
              <a:t>Your only recourse is to think high-level and visualize a solution. </a:t>
            </a:r>
          </a:p>
          <a:p>
            <a:pPr lvl="1"/>
            <a:r>
              <a:rPr lang="en-US" dirty="0"/>
              <a:t>If you conceive the situation, you'll tend to find a close answer. </a:t>
            </a:r>
          </a:p>
          <a:p>
            <a:pPr lvl="1"/>
            <a:r>
              <a:rPr lang="en-US" dirty="0"/>
              <a:t>You must visualize the problem, provide your solution and explain your thought process </a:t>
            </a:r>
          </a:p>
          <a:p>
            <a:pPr lvl="1"/>
            <a:r>
              <a:rPr lang="en-US" dirty="0"/>
              <a:t>if you want to impress your interviewers.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3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Walmart Review (6:50 – 7:00, 10mins)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pPr marL="139700" indent="0" algn="ctr">
              <a:buNone/>
            </a:pPr>
            <a:endParaRPr lang="en-US" sz="4000" dirty="0"/>
          </a:p>
          <a:p>
            <a:pPr marL="139700" indent="0" algn="ctr">
              <a:buNone/>
            </a:pPr>
            <a:r>
              <a:rPr lang="en-US" sz="4000" dirty="0"/>
              <a:t>BANANAS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B012F-3F82-674F-A506-EA3874BB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90" y="186962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Missing</a:t>
            </a:r>
            <a:br>
              <a:rPr lang="en" dirty="0"/>
            </a:br>
            <a:r>
              <a:rPr lang="en" dirty="0"/>
              <a:t>Cards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Cards (7:00 – 7:15, 15mins)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Partner Up.</a:t>
            </a:r>
          </a:p>
          <a:p>
            <a:endParaRPr lang="en-US" dirty="0"/>
          </a:p>
          <a:p>
            <a:r>
              <a:rPr lang="en-US" dirty="0"/>
              <a:t>I give you an array of 51 cards. </a:t>
            </a:r>
          </a:p>
          <a:p>
            <a:r>
              <a:rPr lang="en-US" dirty="0"/>
              <a:t>Each card contains two properties: the suit, and the title </a:t>
            </a:r>
          </a:p>
          <a:p>
            <a:pPr lvl="1"/>
            <a:r>
              <a:rPr lang="en-US" dirty="0"/>
              <a:t>(a string of either a number or a ranking: king, ace, so on).</a:t>
            </a:r>
          </a:p>
          <a:p>
            <a:r>
              <a:rPr lang="en-US" dirty="0"/>
              <a:t>Fifty-two cards form a deck. </a:t>
            </a:r>
          </a:p>
          <a:p>
            <a:pPr lvl="1"/>
            <a:r>
              <a:rPr lang="en-US" dirty="0"/>
              <a:t>But I gave you 51. </a:t>
            </a:r>
          </a:p>
          <a:p>
            <a:pPr lvl="1"/>
            <a:r>
              <a:rPr lang="en-US" dirty="0"/>
              <a:t>One is missing! How do you find it?</a:t>
            </a:r>
          </a:p>
          <a:p>
            <a:endParaRPr lang="en-US" dirty="0"/>
          </a:p>
          <a:p>
            <a:r>
              <a:rPr lang="en-US" dirty="0"/>
              <a:t>Try to come up with the most efficient steps to solve this.</a:t>
            </a:r>
          </a:p>
          <a:p>
            <a:r>
              <a:rPr lang="en-US" dirty="0"/>
              <a:t>* </a:t>
            </a:r>
            <a:r>
              <a:rPr lang="en-US" b="1" dirty="0"/>
              <a:t>**Hint**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Using a for loop against an array of values is not the most efficient solution</a:t>
            </a:r>
          </a:p>
          <a:p>
            <a:pPr lvl="1"/>
            <a:r>
              <a:rPr lang="en-US" dirty="0"/>
              <a:t>--what if the cards aren't sorted?</a:t>
            </a:r>
          </a:p>
          <a:p>
            <a:r>
              <a:rPr lang="en-US" dirty="0"/>
              <a:t>Visualize the problem and think up a solution in steps. </a:t>
            </a:r>
          </a:p>
          <a:p>
            <a:r>
              <a:rPr lang="en-US" dirty="0"/>
              <a:t>Write those steps out. </a:t>
            </a:r>
          </a:p>
          <a:p>
            <a:r>
              <a:rPr lang="en-US" dirty="0"/>
              <a:t>You can code it out in JavaScript if there's time.</a:t>
            </a:r>
            <a:br>
              <a:rPr lang="en-US" dirty="0"/>
            </a:b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Cards (7:15 – 7:20, 5mins)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Unlike the other exercises of today's lecture, we won't discuss an actual solution to this problem. </a:t>
            </a:r>
          </a:p>
          <a:p>
            <a:r>
              <a:rPr lang="en-US" dirty="0"/>
              <a:t>The 51-card activity should spur you to problem solve</a:t>
            </a:r>
          </a:p>
          <a:p>
            <a:pPr lvl="1"/>
            <a:r>
              <a:rPr lang="en-US" dirty="0"/>
              <a:t>--that's more important than coming up with a real answer.</a:t>
            </a:r>
          </a:p>
          <a:p>
            <a:r>
              <a:rPr lang="en-US" dirty="0"/>
              <a:t>Review Some Solutions…</a:t>
            </a:r>
          </a:p>
          <a:p>
            <a:r>
              <a:rPr lang="en-US" dirty="0"/>
              <a:t>We don't care about finding an actual correct answer.</a:t>
            </a:r>
          </a:p>
          <a:p>
            <a:r>
              <a:rPr lang="en-US" dirty="0"/>
              <a:t>This is another type of interview question that students should prepare for.</a:t>
            </a:r>
          </a:p>
          <a:p>
            <a:r>
              <a:rPr lang="en-US" dirty="0"/>
              <a:t>The interviewer won't even care about finding a "real" solution --maybe there is none! </a:t>
            </a:r>
          </a:p>
          <a:p>
            <a:r>
              <a:rPr lang="en-US" dirty="0"/>
              <a:t>Interviewers want to measure your aptitude for thinking problems</a:t>
            </a:r>
          </a:p>
          <a:p>
            <a:pPr lvl="1"/>
            <a:r>
              <a:rPr lang="en-US" dirty="0"/>
              <a:t>Will you consider the whole issue before trying to find a solution, </a:t>
            </a:r>
          </a:p>
          <a:p>
            <a:pPr lvl="1"/>
            <a:r>
              <a:rPr lang="en-US" dirty="0"/>
              <a:t>or will you rush into the problem and come up with a flimsy response.</a:t>
            </a:r>
          </a:p>
          <a:p>
            <a:pPr lvl="1"/>
            <a:r>
              <a:rPr lang="en-US" dirty="0"/>
              <a:t>If you encounter a major snag on one path to a possible solution, </a:t>
            </a:r>
          </a:p>
          <a:p>
            <a:pPr lvl="1"/>
            <a:r>
              <a:rPr lang="en-US" dirty="0"/>
              <a:t>will you give up, </a:t>
            </a:r>
          </a:p>
          <a:p>
            <a:pPr lvl="1"/>
            <a:r>
              <a:rPr lang="en-US" dirty="0"/>
              <a:t>stay on the same doubtful train of thought, </a:t>
            </a:r>
          </a:p>
          <a:p>
            <a:pPr lvl="1"/>
            <a:r>
              <a:rPr lang="en-US" dirty="0"/>
              <a:t>or think about what other possible answers might exist.</a:t>
            </a:r>
          </a:p>
          <a:p>
            <a:pPr lvl="1"/>
            <a:endParaRPr lang="en-US" dirty="0"/>
          </a:p>
          <a:p>
            <a:r>
              <a:rPr lang="en-US" dirty="0"/>
              <a:t>That's why it's important to nail down visualization to conceptualize your problems.</a:t>
            </a:r>
            <a:br>
              <a:rPr lang="en-US" dirty="0"/>
            </a:b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Interview Process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10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Interview Process (7:20 – 7:30, 10mins)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The interview experience will differ depending on the organization and the position. </a:t>
            </a:r>
          </a:p>
          <a:p>
            <a:r>
              <a:rPr lang="en-US" dirty="0"/>
              <a:t>Candidates should expect multiple interviews - some Behavior based, others Tech based.</a:t>
            </a:r>
          </a:p>
          <a:p>
            <a:r>
              <a:rPr lang="en-US" dirty="0"/>
              <a:t>Behavioral: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A conversation focused on the candidate's personality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and whether they'd make a suitable fit for the company's atmosphere.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”Tell me about at time where…”.  Or “Give me an example where…”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STAR Technique: (Situation, Task, Action, Result)</a:t>
            </a:r>
          </a:p>
          <a:p>
            <a:pPr lvl="1">
              <a:spcBef>
                <a:spcPts val="200"/>
              </a:spcBef>
            </a:pPr>
            <a:r>
              <a:rPr lang="en-US" dirty="0">
                <a:hlinkClick r:id="rId2"/>
              </a:rPr>
              <a:t>https://www.thebalancecareers.com/what-is-the-star-interview-response-technique-2061629</a:t>
            </a:r>
            <a:endParaRPr lang="en-US" dirty="0"/>
          </a:p>
          <a:p>
            <a:r>
              <a:rPr lang="en-US" dirty="0"/>
              <a:t>Tech: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Gauging the candidate's sophistication with technologies relevant to the job.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An example: If a company's looking for a front-end dev, they'll want to test their candidates for HTML/CSS, JavaScript, jQuery and the works.</a:t>
            </a:r>
          </a:p>
          <a:p>
            <a:pPr lvl="1"/>
            <a:endParaRPr lang="en-US" dirty="0"/>
          </a:p>
          <a:p>
            <a:r>
              <a:rPr lang="en-US" dirty="0"/>
              <a:t>War Stories…</a:t>
            </a:r>
          </a:p>
          <a:p>
            <a:endParaRPr lang="en-US" dirty="0"/>
          </a:p>
          <a:p>
            <a:r>
              <a:rPr lang="en-US" sz="1600" b="1" i="1" dirty="0"/>
              <a:t>The rest of the class will be devoted to exercises based on the kind of questions you might expect in a Tech interview.</a:t>
            </a:r>
            <a:br>
              <a:rPr lang="en-US" sz="1600" b="1" i="1" dirty="0"/>
            </a:br>
            <a:endParaRPr lang="en-US" sz="1600" b="1" i="1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3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Fizz Buzz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83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PreClass</a:t>
            </a:r>
            <a:r>
              <a:rPr lang="en" dirty="0"/>
              <a:t> Drill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265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 Buzz (7:30 – 7:45, 15mins)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Fizz Buzz is a very common Interview Challenge</a:t>
            </a:r>
          </a:p>
          <a:p>
            <a:endParaRPr lang="en-US" dirty="0"/>
          </a:p>
          <a:p>
            <a:r>
              <a:rPr lang="en-US" dirty="0"/>
              <a:t>Write a script that prints the numbers 1 – 100 in the console</a:t>
            </a:r>
          </a:p>
          <a:p>
            <a:pPr marL="139700" indent="0">
              <a:buNone/>
            </a:pPr>
            <a:endParaRPr lang="en-US" dirty="0"/>
          </a:p>
          <a:p>
            <a:pPr lvl="1"/>
            <a:r>
              <a:rPr lang="en-US" b="1" i="1" dirty="0"/>
              <a:t>If the number is a multiple of 3, the program will print Fizz instead of the number.</a:t>
            </a:r>
          </a:p>
          <a:p>
            <a:pPr lvl="1"/>
            <a:r>
              <a:rPr lang="en-US" b="1" i="1" dirty="0"/>
              <a:t>Likewise, if the number is a multiple of 5, the program will print Buzz.</a:t>
            </a:r>
          </a:p>
          <a:p>
            <a:pPr lvl="1"/>
            <a:r>
              <a:rPr lang="en-US" b="1" i="1" dirty="0"/>
              <a:t>If a number is a multiple of both 3 and 5, then the script will spit out "</a:t>
            </a:r>
            <a:r>
              <a:rPr lang="en-US" b="1" i="1" dirty="0" err="1"/>
              <a:t>FizzBuzz</a:t>
            </a:r>
            <a:r>
              <a:rPr lang="en-US" b="1" i="1" dirty="0"/>
              <a:t>.”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Don’t start coding until you’ve thought about how to accomplish this task at a high-level</a:t>
            </a:r>
          </a:p>
          <a:p>
            <a:pPr lvl="1"/>
            <a:r>
              <a:rPr lang="en-US" dirty="0"/>
              <a:t>--Pseudocode it out! 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It might not seem necessary for this activity, </a:t>
            </a:r>
          </a:p>
          <a:p>
            <a:pPr lvl="1"/>
            <a:r>
              <a:rPr lang="en-US" dirty="0"/>
              <a:t>but interviewers will expect them to think their problems out at a high level before coding a solution.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6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 Buzz Review (7:45 – 7:50, 5mins)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One or Two VOLUNTEERS: </a:t>
            </a:r>
          </a:p>
          <a:p>
            <a:pPr lvl="1"/>
            <a:r>
              <a:rPr lang="en-US" dirty="0"/>
              <a:t>Slack you your solution to me. </a:t>
            </a:r>
          </a:p>
          <a:p>
            <a:pPr lvl="1"/>
            <a:r>
              <a:rPr lang="en-US" dirty="0"/>
              <a:t>Let’s Run and Debug it</a:t>
            </a:r>
          </a:p>
          <a:p>
            <a:endParaRPr lang="en-US" dirty="0"/>
          </a:p>
          <a:p>
            <a:r>
              <a:rPr lang="en-US" dirty="0"/>
              <a:t>Programmers often solve the same problem in myriad different ways.</a:t>
            </a:r>
          </a:p>
          <a:p>
            <a:r>
              <a:rPr lang="en-US" dirty="0"/>
              <a:t>Be mindful of how you tackle a problem, though</a:t>
            </a:r>
          </a:p>
          <a:p>
            <a:pPr lvl="1"/>
            <a:r>
              <a:rPr lang="en-US" dirty="0"/>
              <a:t>--if their potential code lacks elegance or repeats itself when DRY is possible, </a:t>
            </a:r>
          </a:p>
          <a:p>
            <a:pPr lvl="1"/>
            <a:r>
              <a:rPr lang="en-US" dirty="0"/>
              <a:t>then you might want to think a bit longer to come up with another solution.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Activity: RICHRIC201905FSF2/05-timers/01-Activities/16-FizzBuzz/Solved</a:t>
            </a:r>
          </a:p>
          <a:p>
            <a:pPr lvl="2"/>
            <a:r>
              <a:rPr lang="en-US" dirty="0"/>
              <a:t>(there’s a bug in there – can you find it?)</a:t>
            </a:r>
          </a:p>
          <a:p>
            <a:pPr lvl="1"/>
            <a:r>
              <a:rPr lang="en-US" u="sng" dirty="0"/>
              <a:t>Video: https://</a:t>
            </a:r>
            <a:r>
              <a:rPr lang="en-US" u="sng" dirty="0" err="1"/>
              <a:t>www.youtube.com</a:t>
            </a:r>
            <a:r>
              <a:rPr lang="en-US" u="sng" dirty="0"/>
              <a:t>/</a:t>
            </a:r>
            <a:r>
              <a:rPr lang="en-US" u="sng" dirty="0" err="1"/>
              <a:t>watch?v</a:t>
            </a:r>
            <a:r>
              <a:rPr lang="en-US" u="sng" dirty="0"/>
              <a:t>=oTart7fFefI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56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 Sorter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779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Sorter: (7:50 – 8:30, 20mins)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You have 20 minutes for this one!</a:t>
            </a:r>
          </a:p>
          <a:p>
            <a:r>
              <a:rPr lang="en-US" dirty="0"/>
              <a:t>Spend about 5-10 minutes </a:t>
            </a:r>
            <a:r>
              <a:rPr lang="en-US" dirty="0" err="1"/>
              <a:t>pseudocoding</a:t>
            </a:r>
            <a:r>
              <a:rPr lang="en-US" dirty="0"/>
              <a:t>.</a:t>
            </a:r>
          </a:p>
          <a:p>
            <a:r>
              <a:rPr lang="en-US" dirty="0"/>
              <a:t>In this case, ask students to look up JavaScript methods that would let them work with the specific characters in a string.</a:t>
            </a:r>
          </a:p>
          <a:p>
            <a:r>
              <a:rPr lang="en-US" u="sng" dirty="0"/>
              <a:t>http://www.w3schools.com/</a:t>
            </a:r>
            <a:r>
              <a:rPr lang="en-US" u="sng" dirty="0" err="1"/>
              <a:t>jsref</a:t>
            </a:r>
            <a:r>
              <a:rPr lang="en-US" u="sng" dirty="0"/>
              <a:t>/</a:t>
            </a:r>
            <a:r>
              <a:rPr lang="en-US" u="sng" dirty="0" err="1"/>
              <a:t>jsref_obj_string.asp</a:t>
            </a:r>
            <a:endParaRPr lang="en-US" dirty="0"/>
          </a:p>
          <a:p>
            <a:r>
              <a:rPr lang="en-US" dirty="0"/>
              <a:t>Most in-person interviews won't allow for researching a language mid-question</a:t>
            </a:r>
          </a:p>
          <a:p>
            <a:pPr lvl="1"/>
            <a:r>
              <a:rPr lang="en-US" dirty="0"/>
              <a:t>But for online questionnaires, you can</a:t>
            </a:r>
          </a:p>
          <a:p>
            <a:pPr lvl="1"/>
            <a:r>
              <a:rPr lang="en-US" dirty="0"/>
              <a:t>So long as they have enough time!</a:t>
            </a:r>
          </a:p>
          <a:p>
            <a:endParaRPr lang="en-US" dirty="0"/>
          </a:p>
          <a:p>
            <a:r>
              <a:rPr lang="en-US" dirty="0"/>
              <a:t>RICHRIC201905FSF2/05-timers/01-Activities/15-FileExtension</a:t>
            </a:r>
          </a:p>
          <a:p>
            <a:endParaRPr lang="en-US" dirty="0"/>
          </a:p>
          <a:p>
            <a:r>
              <a:rPr lang="en-US" dirty="0"/>
              <a:t>INSTRUCTIONS:</a:t>
            </a:r>
          </a:p>
          <a:p>
            <a:pPr lvl="1"/>
            <a:r>
              <a:rPr lang="en-US" b="1" i="1" dirty="0"/>
              <a:t>You have an array of filenames with extensions.</a:t>
            </a:r>
          </a:p>
          <a:p>
            <a:pPr lvl="1"/>
            <a:r>
              <a:rPr lang="en-US" b="1" i="1" dirty="0"/>
              <a:t>Sort the files into arrays based on whether they're videos or images.</a:t>
            </a:r>
          </a:p>
        </p:txBody>
      </p:sp>
    </p:spTree>
    <p:extLst>
      <p:ext uri="{BB962C8B-B14F-4D97-AF65-F5344CB8AC3E}">
        <p14:creationId xmlns:p14="http://schemas.microsoft.com/office/powerpoint/2010/main" val="3324895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2073730" y="592775"/>
            <a:ext cx="4947556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Break</a:t>
            </a:r>
          </a:p>
          <a:p>
            <a:pPr algn="ctr"/>
            <a:r>
              <a:rPr lang="en-US" sz="3600" dirty="0"/>
              <a:t>8:10 – 8:25</a:t>
            </a:r>
          </a:p>
          <a:p>
            <a:pPr algn="ctr"/>
            <a:r>
              <a:rPr lang="en-US" sz="3600" dirty="0"/>
              <a:t>15mins</a:t>
            </a:r>
          </a:p>
        </p:txBody>
      </p:sp>
    </p:spTree>
    <p:extLst>
      <p:ext uri="{BB962C8B-B14F-4D97-AF65-F5344CB8AC3E}">
        <p14:creationId xmlns:p14="http://schemas.microsoft.com/office/powerpoint/2010/main" val="158330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Back: (8:25 – 8:30, 5mins)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How are the activities going so far?</a:t>
            </a:r>
          </a:p>
          <a:p>
            <a:endParaRPr lang="en-US" dirty="0"/>
          </a:p>
          <a:p>
            <a:r>
              <a:rPr lang="en-US" dirty="0"/>
              <a:t>REMEMBER: this particular class is meant to be challenging </a:t>
            </a:r>
          </a:p>
          <a:p>
            <a:endParaRPr lang="en-US" dirty="0"/>
          </a:p>
          <a:p>
            <a:r>
              <a:rPr lang="en-US" dirty="0"/>
              <a:t>We don't expect everyone to finish these questions</a:t>
            </a:r>
          </a:p>
          <a:p>
            <a:pPr lvl="1"/>
            <a:r>
              <a:rPr lang="en-US" dirty="0"/>
              <a:t>--most of you probably won’t.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The point is to emphasize the idea of thinking about each problem at a high level </a:t>
            </a:r>
          </a:p>
          <a:p>
            <a:pPr lvl="1"/>
            <a:r>
              <a:rPr lang="en-US" dirty="0"/>
              <a:t>-- to visualize the solution. </a:t>
            </a:r>
          </a:p>
          <a:p>
            <a:pPr lvl="1"/>
            <a:endParaRPr lang="en-US" dirty="0"/>
          </a:p>
          <a:p>
            <a:r>
              <a:rPr lang="en-US" dirty="0"/>
              <a:t>Even if you lack the know-how to code out an interview question, </a:t>
            </a:r>
          </a:p>
          <a:p>
            <a:pPr lvl="1"/>
            <a:r>
              <a:rPr lang="en-US" dirty="0"/>
              <a:t>you should at least know how your program would work at a conceptual level.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2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Sorter Review: (8:30 – 8:35, 5mins)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How’d it go?</a:t>
            </a:r>
          </a:p>
          <a:p>
            <a:r>
              <a:rPr lang="en-US" dirty="0"/>
              <a:t>This was a tough one – and it used a method we hadn't spent much time on in class. </a:t>
            </a:r>
          </a:p>
          <a:p>
            <a:r>
              <a:rPr lang="en-US" dirty="0"/>
              <a:t>Don’t feel bad if you couldn't solve it in time.</a:t>
            </a:r>
          </a:p>
          <a:p>
            <a:r>
              <a:rPr lang="en-US" dirty="0"/>
              <a:t>It’s more important that you offer the interviewer a high-level description of how you would solve it: </a:t>
            </a:r>
          </a:p>
          <a:p>
            <a:pPr lvl="1"/>
            <a:r>
              <a:rPr lang="en-US" dirty="0"/>
              <a:t>"basically, always pseudocode before attempting any tough interview question."</a:t>
            </a:r>
          </a:p>
          <a:p>
            <a:r>
              <a:rPr lang="en-US" dirty="0"/>
              <a:t>VOLUNTEER: Who could not solve it?</a:t>
            </a:r>
          </a:p>
          <a:p>
            <a:pPr lvl="1"/>
            <a:r>
              <a:rPr lang="en-US" dirty="0"/>
              <a:t>Explain at a high level how you would have made a file-sorting program?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VOLUNTEER: Who did solve it?</a:t>
            </a:r>
          </a:p>
          <a:p>
            <a:pPr lvl="1"/>
            <a:r>
              <a:rPr lang="en-US" dirty="0"/>
              <a:t>Slack it out to me and let’s see how it works</a:t>
            </a:r>
          </a:p>
          <a:p>
            <a:endParaRPr lang="en-US" dirty="0"/>
          </a:p>
          <a:p>
            <a:r>
              <a:rPr lang="en-US" dirty="0"/>
              <a:t>ANSWER:</a:t>
            </a:r>
          </a:p>
          <a:p>
            <a:pPr lvl="1"/>
            <a:r>
              <a:rPr lang="en-US" dirty="0"/>
              <a:t>RICHRIC201905FSF2/05-timers/01-Activities/15-FileExtension/Solved/</a:t>
            </a:r>
            <a:r>
              <a:rPr lang="en-US" dirty="0" err="1"/>
              <a:t>app.js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34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50" y="14598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br>
              <a:rPr lang="en" dirty="0"/>
            </a:br>
            <a:r>
              <a:rPr lang="en" dirty="0"/>
              <a:t>&amp;</a:t>
            </a:r>
            <a:br>
              <a:rPr lang="en" dirty="0"/>
            </a:br>
            <a:r>
              <a:rPr lang="en" dirty="0"/>
              <a:t>Bubble Sort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85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(8:35 – 8:40, 5mins)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b="1" i="1" dirty="0"/>
              <a:t>Bubble Sort</a:t>
            </a:r>
            <a:r>
              <a:rPr lang="en-US" dirty="0"/>
              <a:t> is an algorithm commonly taught in Computer Science courses.</a:t>
            </a:r>
          </a:p>
          <a:p>
            <a:endParaRPr lang="en-US" dirty="0"/>
          </a:p>
          <a:p>
            <a:r>
              <a:rPr lang="en-US" u="sng" dirty="0">
                <a:hlinkClick r:id="rId2"/>
              </a:rPr>
              <a:t>https://www.quora.com/What-is-the-difference-between-algorithm-and-programming</a:t>
            </a:r>
            <a:endParaRPr lang="en-US" u="sng" dirty="0"/>
          </a:p>
          <a:p>
            <a:r>
              <a:rPr lang="en-US" dirty="0"/>
              <a:t>What is a computer algorithm?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accent5"/>
                </a:solidFill>
              </a:rPr>
              <a:t>Answer: A set of steps that a computer can take to solve a particular problem.</a:t>
            </a:r>
          </a:p>
          <a:p>
            <a:r>
              <a:rPr lang="en-US" dirty="0"/>
              <a:t>How does an algorithm differ from a program?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accent5"/>
                </a:solidFill>
              </a:rPr>
              <a:t>Answer: While some programs comprise a series of steps, a developer must code them out in a particular language. 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accent5"/>
                </a:solidFill>
              </a:rPr>
              <a:t>Algorithms are more high level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accent5"/>
                </a:solidFill>
              </a:rPr>
              <a:t>Developers can apply the steps of an algorithm to different programs in order to solve various problems, like sorting and searching through data.</a:t>
            </a:r>
          </a:p>
          <a:p>
            <a:r>
              <a:rPr lang="en-US" dirty="0"/>
              <a:t>Computer Scientists consider the Bubble Sort an inefficient, slow algorithm for sorting data.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especially true for programs that sort through hundreds of thousands of data entries.</a:t>
            </a:r>
          </a:p>
          <a:p>
            <a:r>
              <a:rPr lang="en-US" dirty="0"/>
              <a:t>Regardless, it's still important to know how this sorting algorithm works</a:t>
            </a:r>
          </a:p>
          <a:p>
            <a:pPr lvl="1"/>
            <a:r>
              <a:rPr lang="en-US" dirty="0"/>
              <a:t>-- otherwise, how would you avoid it? </a:t>
            </a:r>
          </a:p>
          <a:p>
            <a:pPr lvl="1"/>
            <a:r>
              <a:rPr lang="en-US" dirty="0"/>
              <a:t>"That's why you'll be making a program that uses this algorithm in your last interview activity."</a:t>
            </a:r>
          </a:p>
        </p:txBody>
      </p:sp>
    </p:spTree>
    <p:extLst>
      <p:ext uri="{BB962C8B-B14F-4D97-AF65-F5344CB8AC3E}">
        <p14:creationId xmlns:p14="http://schemas.microsoft.com/office/powerpoint/2010/main" val="3678929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(8:40 – 9:20, 40mins)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RICHRIC201905FSF2/05-timers/01-Activities/13-BubbleSort/Unsolved</a:t>
            </a:r>
          </a:p>
          <a:p>
            <a:r>
              <a:rPr lang="en-US" dirty="0"/>
              <a:t>Spend 10 minutes </a:t>
            </a:r>
            <a:r>
              <a:rPr lang="en-US" b="1" i="1" dirty="0"/>
              <a:t>Visualizing</a:t>
            </a:r>
            <a:r>
              <a:rPr lang="en-US" dirty="0"/>
              <a:t> and </a:t>
            </a:r>
            <a:r>
              <a:rPr lang="en-US" b="1" i="1" dirty="0" err="1"/>
              <a:t>PseudoCoding</a:t>
            </a:r>
            <a:endParaRPr lang="en-US" b="1" i="1" dirty="0"/>
          </a:p>
          <a:p>
            <a:r>
              <a:rPr lang="en-US" dirty="0"/>
              <a:t>Don’t look at the solution</a:t>
            </a:r>
          </a:p>
          <a:p>
            <a:endParaRPr lang="en-US" dirty="0"/>
          </a:p>
          <a:p>
            <a:r>
              <a:rPr lang="en-US" b="1" dirty="0"/>
              <a:t>**Bubble Sort**</a:t>
            </a:r>
          </a:p>
          <a:p>
            <a:endParaRPr lang="en-US" b="1" dirty="0"/>
          </a:p>
          <a:p>
            <a:r>
              <a:rPr lang="en-US" dirty="0"/>
              <a:t>Write a function that sorts an array of numbers in order. </a:t>
            </a:r>
          </a:p>
          <a:p>
            <a:r>
              <a:rPr lang="en-US" dirty="0"/>
              <a:t>You can do this with the Bubble Sort algorithm. </a:t>
            </a:r>
          </a:p>
          <a:p>
            <a:r>
              <a:rPr lang="en-US" dirty="0"/>
              <a:t>If you are unfamiliar with Bubble Sort, use </a:t>
            </a:r>
            <a:r>
              <a:rPr lang="en-US" b="1" i="1" dirty="0"/>
              <a:t>Google</a:t>
            </a:r>
            <a:r>
              <a:rPr lang="en-US" dirty="0"/>
              <a:t> to read up on the concept. </a:t>
            </a:r>
          </a:p>
          <a:p>
            <a:r>
              <a:rPr lang="en-US" dirty="0"/>
              <a:t>Spend about 10 minutes </a:t>
            </a:r>
            <a:r>
              <a:rPr lang="en-US" dirty="0" err="1"/>
              <a:t>pseudocoding</a:t>
            </a:r>
            <a:r>
              <a:rPr lang="en-US" dirty="0"/>
              <a:t> your solution before writing any JavaScript.</a:t>
            </a:r>
          </a:p>
          <a:p>
            <a:r>
              <a:rPr lang="en-US" dirty="0"/>
              <a:t>Use the array provided. </a:t>
            </a:r>
          </a:p>
          <a:p>
            <a:r>
              <a:rPr lang="en-US" dirty="0"/>
              <a:t>Display the unsorted array in the `</a:t>
            </a:r>
            <a:r>
              <a:rPr lang="en-US" b="1" dirty="0"/>
              <a:t>#start</a:t>
            </a:r>
            <a:r>
              <a:rPr lang="en-US" dirty="0"/>
              <a:t>` div of `</a:t>
            </a:r>
            <a:r>
              <a:rPr lang="en-US" b="1" dirty="0" err="1"/>
              <a:t>index.html</a:t>
            </a:r>
            <a:r>
              <a:rPr lang="en-US" dirty="0"/>
              <a:t>`.</a:t>
            </a:r>
          </a:p>
          <a:p>
            <a:r>
              <a:rPr lang="en-US" dirty="0"/>
              <a:t>When the user clicks the `button` in `</a:t>
            </a:r>
            <a:r>
              <a:rPr lang="en-US" dirty="0" err="1"/>
              <a:t>index.html</a:t>
            </a:r>
            <a:r>
              <a:rPr lang="en-US" dirty="0"/>
              <a:t>`, </a:t>
            </a:r>
          </a:p>
          <a:p>
            <a:r>
              <a:rPr lang="en-US" dirty="0"/>
              <a:t>the sorted result should be displayed in the `#result` div.</a:t>
            </a:r>
          </a:p>
          <a:p>
            <a:r>
              <a:rPr lang="en-US" dirty="0"/>
              <a:t>* DO NOT USE JQUERY TO SELECT ELEMENTS. ONLY USE VANILLA JS.</a:t>
            </a:r>
          </a:p>
        </p:txBody>
      </p:sp>
    </p:spTree>
    <p:extLst>
      <p:ext uri="{BB962C8B-B14F-4D97-AF65-F5344CB8AC3E}">
        <p14:creationId xmlns:p14="http://schemas.microsoft.com/office/powerpoint/2010/main" val="152971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BE4F-BDA6-214A-B311-8B12FD6F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First Non-Repeating Char (6:10-6:25, 15mins)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7C60B-39F6-EE47-81CC-3E7692663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 it first – DON’T GOOGLE THE ANSWER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98B9E9-B5AE-2247-A961-AD0879F1F4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7CC71-3136-4D40-AB87-1B2EB408CEB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39018" y="1112379"/>
            <a:ext cx="7788554" cy="3804271"/>
          </a:xfrm>
        </p:spPr>
        <p:txBody>
          <a:bodyPr/>
          <a:lstStyle/>
          <a:p>
            <a:r>
              <a:rPr lang="en-US" dirty="0"/>
              <a:t>Write a function that takes in a string and outputs the *first* occurrence of a character that does not repeat itself in that string.</a:t>
            </a:r>
          </a:p>
          <a:p>
            <a:pPr marL="139700" indent="0">
              <a:buNone/>
            </a:pPr>
            <a:endParaRPr lang="en-US" dirty="0">
              <a:latin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Input: “the quick brown fox jumps over the calm kitten quietly”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 "b"</a:t>
            </a:r>
          </a:p>
          <a:p>
            <a:pPr marL="139700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Input: “this hat is the greatest!”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 "g"</a:t>
            </a:r>
          </a:p>
          <a:p>
            <a:pPr marL="139700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Input: “what a wonderful day it has been!”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Output: "o"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97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Review: (9:20 – 9:30, 10mins)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THIS WAS HARD!</a:t>
            </a:r>
          </a:p>
          <a:p>
            <a:r>
              <a:rPr lang="en-US" dirty="0"/>
              <a:t>DON’T BE ALARMED IF YOU COULDN’T SOLVE IT!</a:t>
            </a:r>
          </a:p>
          <a:p>
            <a:r>
              <a:rPr lang="en-US" dirty="0"/>
              <a:t>The key to showing your thought process to the interviewer</a:t>
            </a:r>
          </a:p>
          <a:p>
            <a:pPr lvl="1"/>
            <a:r>
              <a:rPr lang="en-US" dirty="0"/>
              <a:t>--</a:t>
            </a:r>
            <a:r>
              <a:rPr lang="en-US" b="1" i="1" dirty="0"/>
              <a:t>visualizing</a:t>
            </a:r>
            <a:r>
              <a:rPr lang="en-US" dirty="0"/>
              <a:t> and the problem and </a:t>
            </a:r>
            <a:r>
              <a:rPr lang="en-US" b="1" i="1" dirty="0" err="1"/>
              <a:t>pseudocoding</a:t>
            </a:r>
            <a:r>
              <a:rPr lang="en-US" dirty="0"/>
              <a:t> the solution."</a:t>
            </a:r>
          </a:p>
          <a:p>
            <a:r>
              <a:rPr lang="en-US" dirty="0"/>
              <a:t>VOLUNTEER: </a:t>
            </a:r>
            <a:r>
              <a:rPr lang="en-US" dirty="0" err="1"/>
              <a:t>pseudocoded</a:t>
            </a:r>
            <a:r>
              <a:rPr lang="en-US" dirty="0"/>
              <a:t> sort function.</a:t>
            </a:r>
          </a:p>
          <a:p>
            <a:br>
              <a:rPr lang="en-US" dirty="0"/>
            </a:br>
            <a:r>
              <a:rPr lang="en-US" dirty="0"/>
              <a:t>VOLUNTEER: who solved it?</a:t>
            </a:r>
          </a:p>
          <a:p>
            <a:pPr lvl="1"/>
            <a:r>
              <a:rPr lang="en-US" dirty="0"/>
              <a:t>Slack it out to me</a:t>
            </a:r>
          </a:p>
          <a:p>
            <a:pPr lvl="1"/>
            <a:r>
              <a:rPr lang="en-US" dirty="0"/>
              <a:t>Let’s Debug It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RICHRIC201905FSF2/05-timers/01-Activities/13-BubbleSort/Solved</a:t>
            </a:r>
          </a:p>
          <a:p>
            <a:r>
              <a:rPr lang="en-US" dirty="0"/>
              <a:t>Solution Video: </a:t>
            </a:r>
            <a:r>
              <a:rPr lang="en-US" u="sng" dirty="0"/>
              <a:t>https://</a:t>
            </a:r>
            <a:r>
              <a:rPr lang="en-US" u="sng" dirty="0" err="1"/>
              <a:t>www.youtube.com</a:t>
            </a:r>
            <a:r>
              <a:rPr lang="en-US" u="sng" dirty="0"/>
              <a:t>/</a:t>
            </a:r>
            <a:r>
              <a:rPr lang="en-US" u="sng" dirty="0" err="1"/>
              <a:t>watch?v</a:t>
            </a:r>
            <a:r>
              <a:rPr lang="en-US" u="sng" dirty="0"/>
              <a:t>=t-</a:t>
            </a:r>
            <a:r>
              <a:rPr lang="en-US" u="sng" dirty="0" err="1"/>
              <a:t>qAWbYMiUs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93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1626330" y="263426"/>
            <a:ext cx="623587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OFFICE HOURS</a:t>
            </a:r>
          </a:p>
          <a:p>
            <a:pPr algn="ctr"/>
            <a:r>
              <a:rPr lang="en-US" sz="3600" dirty="0"/>
              <a:t>Next Time:</a:t>
            </a:r>
          </a:p>
          <a:p>
            <a:pPr algn="ctr"/>
            <a:r>
              <a:rPr lang="en-US" sz="3600" dirty="0"/>
              <a:t>Checkpoint on </a:t>
            </a:r>
            <a:br>
              <a:rPr lang="en-US" sz="3600" dirty="0"/>
            </a:br>
            <a:r>
              <a:rPr lang="en-US" sz="3600" dirty="0"/>
              <a:t>JavaScript &amp; </a:t>
            </a:r>
            <a:r>
              <a:rPr lang="en-US" sz="3600" dirty="0" err="1"/>
              <a:t>JQuery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08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4CE7-6673-C54E-9889-70DD37B8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First Non-Repeating Char (6:25-6:30, 5mins)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6EBA81-C2D0-BE4A-84F8-9D49DE3FA1F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9A646-7780-0048-AC6C-4858EA853E6D}"/>
              </a:ext>
            </a:extLst>
          </p:cNvPr>
          <p:cNvSpPr txBox="1"/>
          <p:nvPr/>
        </p:nvSpPr>
        <p:spPr>
          <a:xfrm>
            <a:off x="604156" y="840921"/>
            <a:ext cx="71029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firstNonRepeatChar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for (var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var char = str[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var count = 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for (var j = 0; j &lt;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if (str[j] === char)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count++;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 (count === 1)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return char;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828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4CE7-6673-C54E-9889-70DD37B8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First Non-Repeating Char (6:25-6:30, 5mins)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6EBA81-C2D0-BE4A-84F8-9D49DE3FA1F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9A646-7780-0048-AC6C-4858EA853E6D}"/>
              </a:ext>
            </a:extLst>
          </p:cNvPr>
          <p:cNvSpPr txBox="1"/>
          <p:nvPr/>
        </p:nvSpPr>
        <p:spPr>
          <a:xfrm>
            <a:off x="604156" y="840921"/>
            <a:ext cx="71029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firstNonRepeatChar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{};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for (var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var char = str[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[char])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[char]++;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else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[char] = 1;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for (var j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[j]===1)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return j;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5938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Items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825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Administration… (6:30-6:35, 5mins)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79228"/>
            <a:ext cx="9144000" cy="4127222"/>
          </a:xfrm>
        </p:spPr>
        <p:txBody>
          <a:bodyPr/>
          <a:lstStyle/>
          <a:p>
            <a:r>
              <a:rPr lang="en-US" dirty="0"/>
              <a:t>Homework #4 (Crystal Colors / Star Wars RPG)</a:t>
            </a:r>
          </a:p>
          <a:p>
            <a:pPr lvl="1"/>
            <a:r>
              <a:rPr lang="en-US" dirty="0"/>
              <a:t>Due TODAY, June 11, @11:59pm</a:t>
            </a:r>
          </a:p>
          <a:p>
            <a:pPr lvl="1"/>
            <a:r>
              <a:rPr lang="en-US" dirty="0"/>
              <a:t>Turn in whatever you have!</a:t>
            </a:r>
          </a:p>
          <a:p>
            <a:r>
              <a:rPr lang="en-US" dirty="0"/>
              <a:t>Homework #5 (Trivia Game)</a:t>
            </a:r>
          </a:p>
          <a:p>
            <a:pPr lvl="1"/>
            <a:r>
              <a:rPr lang="en-US" dirty="0"/>
              <a:t>Due next Tuesday, June 18 # 11:59pm</a:t>
            </a:r>
          </a:p>
          <a:p>
            <a:pPr lvl="1"/>
            <a:r>
              <a:rPr lang="en-US" dirty="0"/>
              <a:t>Turn in whatever you have!</a:t>
            </a:r>
          </a:p>
          <a:p>
            <a:pPr lvl="1"/>
            <a:endParaRPr lang="en-US" dirty="0"/>
          </a:p>
          <a:p>
            <a:r>
              <a:rPr lang="en-US" dirty="0"/>
              <a:t>Use Tutors if you need them</a:t>
            </a:r>
          </a:p>
          <a:p>
            <a:endParaRPr lang="en-US" dirty="0"/>
          </a:p>
          <a:p>
            <a:r>
              <a:rPr lang="en-US" dirty="0"/>
              <a:t>When you get a SURVEY, be BRUTALLY HONEST!</a:t>
            </a:r>
          </a:p>
          <a:p>
            <a:endParaRPr lang="en-US" dirty="0"/>
          </a:p>
          <a:p>
            <a:r>
              <a:rPr lang="en-US" b="1" i="1" u="sng" dirty="0"/>
              <a:t>Sign into </a:t>
            </a:r>
            <a:r>
              <a:rPr lang="en-US" b="1" i="1" u="sng" dirty="0" err="1"/>
              <a:t>BootCampSpot</a:t>
            </a:r>
            <a:r>
              <a:rPr lang="en-US" b="1" i="1" u="sng" dirty="0"/>
              <a:t> and mark your attendance</a:t>
            </a:r>
          </a:p>
          <a:p>
            <a:endParaRPr lang="en-US" dirty="0"/>
          </a:p>
          <a:p>
            <a:r>
              <a:rPr lang="en-US" dirty="0"/>
              <a:t>Any Questions from Last Time?</a:t>
            </a:r>
          </a:p>
        </p:txBody>
      </p:sp>
    </p:spTree>
    <p:extLst>
      <p:ext uri="{BB962C8B-B14F-4D97-AF65-F5344CB8AC3E}">
        <p14:creationId xmlns:p14="http://schemas.microsoft.com/office/powerpoint/2010/main" val="48083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72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Today’s Plan (6:35 – 6:40, 5mins)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6" name="Google Shape;2046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1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8" name="Google Shape;2048;p118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2049" name="Google Shape;2049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0" name="Google Shape;2050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1" name="Google Shape;2051;p118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2052" name="Google Shape;2052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3" name="Google Shape;2053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118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2055" name="Google Shape;2055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6" name="Google Shape;2056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7" name="Google Shape;2057;p118"/>
          <p:cNvSpPr txBox="1">
            <a:spLocks noGrp="1"/>
          </p:cNvSpPr>
          <p:nvPr>
            <p:ph type="subTitle" idx="1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-US" dirty="0"/>
              <a:t>Interview Questions</a:t>
            </a:r>
          </a:p>
        </p:txBody>
      </p:sp>
      <p:sp>
        <p:nvSpPr>
          <p:cNvPr id="2058" name="Google Shape;2058;p118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8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18"/>
          <p:cNvSpPr txBox="1">
            <a:spLocks noGrp="1"/>
          </p:cNvSpPr>
          <p:nvPr>
            <p:ph type="subTitle" idx="2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600" dirty="0" err="1"/>
              <a:t>PsuedoCoding</a:t>
            </a:r>
            <a:r>
              <a:rPr lang="en-US" sz="1600" dirty="0"/>
              <a:t>, Visualization, &amp; Problem Solving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1" name="Google Shape;2061;p118"/>
          <p:cNvSpPr txBox="1">
            <a:spLocks noGrp="1"/>
          </p:cNvSpPr>
          <p:nvPr>
            <p:ph type="subTitle" idx="3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 lot of group work – Interview Thought Problems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2028</Words>
  <Application>Microsoft Macintosh PowerPoint</Application>
  <PresentationFormat>On-screen Show (16:9)</PresentationFormat>
  <Paragraphs>296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Roboto</vt:lpstr>
      <vt:lpstr>Roboto Light</vt:lpstr>
      <vt:lpstr>Courier New</vt:lpstr>
      <vt:lpstr>Roboto Medium</vt:lpstr>
      <vt:lpstr>Amatic SC</vt:lpstr>
      <vt:lpstr>Calibri</vt:lpstr>
      <vt:lpstr>Arial</vt:lpstr>
      <vt:lpstr>Roboto Thin</vt:lpstr>
      <vt:lpstr>Simple Light</vt:lpstr>
      <vt:lpstr>Unbranded</vt:lpstr>
      <vt:lpstr>Lesson 5.1</vt:lpstr>
      <vt:lpstr>PreClass Drill</vt:lpstr>
      <vt:lpstr>JavaScript – First Non-Repeating Char (6:10-6:25, 15mins)</vt:lpstr>
      <vt:lpstr>JavaScript First Non-Repeating Char (6:25-6:30, 5mins)</vt:lpstr>
      <vt:lpstr>JavaScript First Non-Repeating Char (6:25-6:30, 5mins)</vt:lpstr>
      <vt:lpstr>Admin Items</vt:lpstr>
      <vt:lpstr>Administration… (6:30-6:35, 5mins)</vt:lpstr>
      <vt:lpstr>Today’s Class</vt:lpstr>
      <vt:lpstr>Today’s Plan (6:35 – 6:40, 5mins)  </vt:lpstr>
      <vt:lpstr>Walmart</vt:lpstr>
      <vt:lpstr>Walmart Visualization (6:40 – 6:50, 10mins)</vt:lpstr>
      <vt:lpstr>Walmart Review (6:50 – 7:00, 10mins)</vt:lpstr>
      <vt:lpstr>Walmart Review (6:50 – 7:00, 10mins)</vt:lpstr>
      <vt:lpstr>Missing Cards</vt:lpstr>
      <vt:lpstr>Missing Cards (7:00 – 7:15, 15mins)</vt:lpstr>
      <vt:lpstr>Missing Cards (7:15 – 7:20, 5mins)</vt:lpstr>
      <vt:lpstr>The Interview Process</vt:lpstr>
      <vt:lpstr>The Interview Process (7:20 – 7:30, 10mins)</vt:lpstr>
      <vt:lpstr>Fizz Buzz</vt:lpstr>
      <vt:lpstr>Fizz Buzz (7:30 – 7:45, 15mins)</vt:lpstr>
      <vt:lpstr>Fizz Buzz Review (7:45 – 7:50, 5mins)</vt:lpstr>
      <vt:lpstr>File Sorter</vt:lpstr>
      <vt:lpstr>File Sorter: (7:50 – 8:30, 20mins)</vt:lpstr>
      <vt:lpstr>PowerPoint Presentation</vt:lpstr>
      <vt:lpstr>Welcome Back: (8:25 – 8:30, 5mins)</vt:lpstr>
      <vt:lpstr>File Sorter Review: (8:30 – 8:35, 5mins)</vt:lpstr>
      <vt:lpstr>Algorithms &amp; Bubble Sort</vt:lpstr>
      <vt:lpstr>Algorithms (8:35 – 8:40, 5mins)</vt:lpstr>
      <vt:lpstr>Bubble Sort (8:40 – 9:20, 40mins)</vt:lpstr>
      <vt:lpstr>Bubble Sort Review: (9:20 – 9:30, 10mins)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5.1</dc:title>
  <cp:lastModifiedBy>Greg Smith</cp:lastModifiedBy>
  <cp:revision>157</cp:revision>
  <dcterms:modified xsi:type="dcterms:W3CDTF">2019-06-12T01:10:02Z</dcterms:modified>
</cp:coreProperties>
</file>